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  <p:sldMasterId id="2147484664" r:id="rId5"/>
  </p:sldMasterIdLst>
  <p:notesMasterIdLst>
    <p:notesMasterId r:id="rId42"/>
  </p:notesMasterIdLst>
  <p:handoutMasterIdLst>
    <p:handoutMasterId r:id="rId43"/>
  </p:handoutMasterIdLst>
  <p:sldIdLst>
    <p:sldId id="1798" r:id="rId6"/>
    <p:sldId id="1800" r:id="rId7"/>
    <p:sldId id="1745" r:id="rId8"/>
    <p:sldId id="1773" r:id="rId9"/>
    <p:sldId id="1774" r:id="rId10"/>
    <p:sldId id="1783" r:id="rId11"/>
    <p:sldId id="1785" r:id="rId12"/>
    <p:sldId id="1786" r:id="rId13"/>
    <p:sldId id="1787" r:id="rId14"/>
    <p:sldId id="1788" r:id="rId15"/>
    <p:sldId id="1789" r:id="rId16"/>
    <p:sldId id="1747" r:id="rId17"/>
    <p:sldId id="1778" r:id="rId18"/>
    <p:sldId id="1776" r:id="rId19"/>
    <p:sldId id="1775" r:id="rId20"/>
    <p:sldId id="1777" r:id="rId21"/>
    <p:sldId id="1801" r:id="rId22"/>
    <p:sldId id="1750" r:id="rId23"/>
    <p:sldId id="1751" r:id="rId24"/>
    <p:sldId id="1803" r:id="rId25"/>
    <p:sldId id="1759" r:id="rId26"/>
    <p:sldId id="1758" r:id="rId27"/>
    <p:sldId id="1760" r:id="rId28"/>
    <p:sldId id="1761" r:id="rId29"/>
    <p:sldId id="1779" r:id="rId30"/>
    <p:sldId id="1780" r:id="rId31"/>
    <p:sldId id="1804" r:id="rId32"/>
    <p:sldId id="1764" r:id="rId33"/>
    <p:sldId id="1805" r:id="rId34"/>
    <p:sldId id="1768" r:id="rId35"/>
    <p:sldId id="1781" r:id="rId36"/>
    <p:sldId id="1769" r:id="rId37"/>
    <p:sldId id="1770" r:id="rId38"/>
    <p:sldId id="1782" r:id="rId39"/>
    <p:sldId id="1628" r:id="rId40"/>
    <p:sldId id="1793" r:id="rId4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798"/>
            <p14:sldId id="1800"/>
            <p14:sldId id="1745"/>
            <p14:sldId id="1773"/>
            <p14:sldId id="1774"/>
            <p14:sldId id="1783"/>
            <p14:sldId id="1785"/>
            <p14:sldId id="1786"/>
            <p14:sldId id="1787"/>
            <p14:sldId id="1788"/>
            <p14:sldId id="1789"/>
            <p14:sldId id="1747"/>
            <p14:sldId id="1778"/>
            <p14:sldId id="1776"/>
            <p14:sldId id="1775"/>
            <p14:sldId id="1777"/>
            <p14:sldId id="1801"/>
            <p14:sldId id="1750"/>
            <p14:sldId id="1751"/>
            <p14:sldId id="1803"/>
            <p14:sldId id="1759"/>
            <p14:sldId id="1758"/>
            <p14:sldId id="1760"/>
            <p14:sldId id="1761"/>
            <p14:sldId id="1779"/>
            <p14:sldId id="1780"/>
            <p14:sldId id="1804"/>
            <p14:sldId id="1764"/>
            <p14:sldId id="1805"/>
            <p14:sldId id="1768"/>
            <p14:sldId id="1781"/>
            <p14:sldId id="1769"/>
            <p14:sldId id="1770"/>
            <p14:sldId id="1782"/>
            <p14:sldId id="1628"/>
            <p14:sldId id="17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B4D9"/>
    <a:srgbClr val="EBEBEB"/>
    <a:srgbClr val="FFFFFF"/>
    <a:srgbClr val="FFF100"/>
    <a:srgbClr val="75757A"/>
    <a:srgbClr val="3C3C41"/>
    <a:srgbClr val="30E5D0"/>
    <a:srgbClr val="008272"/>
    <a:srgbClr val="0777D3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57" autoAdjust="0"/>
    <p:restoredTop sz="86378" autoAdjust="0"/>
  </p:normalViewPr>
  <p:slideViewPr>
    <p:cSldViewPr snapToGrid="0">
      <p:cViewPr varScale="1">
        <p:scale>
          <a:sx n="99" d="100"/>
          <a:sy n="99" d="100"/>
        </p:scale>
        <p:origin x="72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7/4/2021 12:56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7/4/2021 12:56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900" b="1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</a:t>
            </a:r>
            <a:endParaRPr lang="en-US" sz="8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r>
              <a:rPr lang="en-US" sz="900" b="1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Main Point: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It’s better to show it than to say it; but its best to have both!</a:t>
            </a:r>
            <a:endParaRPr lang="en-US" sz="8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Students are strongly encouraged to follow along. </a:t>
            </a:r>
            <a:endParaRPr lang="en-US" sz="8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instructor is there to help ensure everyone is following and at minimum observing the steps.</a:t>
            </a:r>
            <a:endParaRPr lang="en-US" sz="8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Instructor-led demos should be the standard approach for the provisioning of common services and enables core features (e.g. deploy SQL Azure, deploy VM, setup a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webapp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enabling security features, etc.).</a:t>
            </a:r>
            <a:endParaRPr lang="en-US" sz="8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Instructors have all demos already running prior to the delivery to minimize waiting time and reducing risk during actual deployment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jpeg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1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jpe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38.em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5" r:id="rId1"/>
    <p:sldLayoutId id="2147484666" r:id="rId2"/>
    <p:sldLayoutId id="2147484667" r:id="rId3"/>
    <p:sldLayoutId id="2147484668" r:id="rId4"/>
    <p:sldLayoutId id="2147484669" r:id="rId5"/>
    <p:sldLayoutId id="2147484670" r:id="rId6"/>
    <p:sldLayoutId id="2147484671" r:id="rId7"/>
    <p:sldLayoutId id="2147484672" r:id="rId8"/>
    <p:sldLayoutId id="2147484673" r:id="rId9"/>
    <p:sldLayoutId id="2147484674" r:id="rId10"/>
    <p:sldLayoutId id="2147484675" r:id="rId11"/>
    <p:sldLayoutId id="2147484676" r:id="rId12"/>
    <p:sldLayoutId id="2147484677" r:id="rId13"/>
    <p:sldLayoutId id="2147484678" r:id="rId14"/>
    <p:sldLayoutId id="2147484679" r:id="rId15"/>
    <p:sldLayoutId id="2147484680" r:id="rId16"/>
    <p:sldLayoutId id="2147484681" r:id="rId17"/>
    <p:sldLayoutId id="2147484682" r:id="rId18"/>
    <p:sldLayoutId id="2147484683" r:id="rId19"/>
    <p:sldLayoutId id="2147484684" r:id="rId20"/>
    <p:sldLayoutId id="2147484685" r:id="rId21"/>
    <p:sldLayoutId id="2147484686" r:id="rId22"/>
    <p:sldLayoutId id="2147484687" r:id="rId23"/>
    <p:sldLayoutId id="2147484688" r:id="rId24"/>
    <p:sldLayoutId id="2147484689" r:id="rId25"/>
    <p:sldLayoutId id="2147484690" r:id="rId26"/>
    <p:sldLayoutId id="2147484691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5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34" y="406411"/>
            <a:ext cx="11533187" cy="411162"/>
          </a:xfrm>
        </p:spPr>
        <p:txBody>
          <a:bodyPr/>
          <a:lstStyle/>
          <a:p>
            <a:r>
              <a:rPr lang="en-US" sz="3200" b="1" dirty="0"/>
              <a:t>Learning Objectives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834" y="817573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lvl="1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3BFCB-151E-40B4-851F-D03EF2F33D53}"/>
              </a:ext>
            </a:extLst>
          </p:cNvPr>
          <p:cNvSpPr txBox="1"/>
          <p:nvPr/>
        </p:nvSpPr>
        <p:spPr>
          <a:xfrm>
            <a:off x="505499" y="1352565"/>
            <a:ext cx="6851862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will learn the following: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Resource Manager Templates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 a template for a VM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Evaluate Location for New Resources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Configure a Virtual Hard Disk Template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Deploy from a Template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and Execute an Automation Runbook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7989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464" y="1666575"/>
            <a:ext cx="11686757" cy="430887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"resources": [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"type": "</a:t>
            </a:r>
            <a:r>
              <a:rPr lang="en-US" dirty="0" err="1">
                <a:latin typeface="Consolas" panose="020B0609020204030204" pitchFamily="49" charset="0"/>
              </a:rPr>
              <a:t>Microsoft.Network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publicIPAddresses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"name": "[variables('</a:t>
            </a:r>
            <a:r>
              <a:rPr lang="en-US" dirty="0" err="1">
                <a:latin typeface="Consolas" panose="020B0609020204030204" pitchFamily="49" charset="0"/>
              </a:rPr>
              <a:t>publicIPAddressName</a:t>
            </a:r>
            <a:r>
              <a:rPr lang="en-US" dirty="0">
                <a:latin typeface="Consolas" panose="020B0609020204030204" pitchFamily="49" charset="0"/>
              </a:rPr>
              <a:t>')]",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"location": "[parameters('location')]",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apiVersion</a:t>
            </a:r>
            <a:r>
              <a:rPr lang="en-US" dirty="0">
                <a:latin typeface="Consolas" panose="020B0609020204030204" pitchFamily="49" charset="0"/>
              </a:rPr>
              <a:t>": "2018-08-01",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"properties":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publicIPAllocationMethod</a:t>
            </a:r>
            <a:r>
              <a:rPr lang="en-US" dirty="0">
                <a:latin typeface="Consolas" panose="020B0609020204030204" pitchFamily="49" charset="0"/>
              </a:rPr>
              <a:t>": "Dynamic",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dnsSettings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"</a:t>
            </a:r>
            <a:r>
              <a:rPr lang="en-US" dirty="0" err="1">
                <a:latin typeface="Consolas" panose="020B0609020204030204" pitchFamily="49" charset="0"/>
              </a:rPr>
              <a:t>domainNameLabel</a:t>
            </a:r>
            <a:r>
              <a:rPr lang="en-US" dirty="0">
                <a:latin typeface="Consolas" panose="020B0609020204030204" pitchFamily="49" charset="0"/>
              </a:rPr>
              <a:t>": "[parameters('</a:t>
            </a:r>
            <a:r>
              <a:rPr lang="en-US" dirty="0" err="1">
                <a:latin typeface="Consolas" panose="020B0609020204030204" pitchFamily="49" charset="0"/>
              </a:rPr>
              <a:t>dnsLabelPrefix</a:t>
            </a:r>
            <a:r>
              <a:rPr lang="en-US" dirty="0">
                <a:latin typeface="Consolas" panose="020B0609020204030204" pitchFamily="49" charset="0"/>
              </a:rPr>
              <a:t>')]"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],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in a Resource Manager Template? (5 of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681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149" y="1875231"/>
            <a:ext cx="11686757" cy="184665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"outputs":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"hostname":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"type": "string",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"value": "[reference(variables('</a:t>
            </a:r>
            <a:r>
              <a:rPr lang="en-US" dirty="0" err="1">
                <a:latin typeface="Consolas" panose="020B0609020204030204" pitchFamily="49" charset="0"/>
              </a:rPr>
              <a:t>publicIPAddressName</a:t>
            </a:r>
            <a:r>
              <a:rPr lang="en-US" dirty="0">
                <a:latin typeface="Consolas" panose="020B0609020204030204" pitchFamily="49" charset="0"/>
              </a:rPr>
              <a:t>')).</a:t>
            </a:r>
            <a:r>
              <a:rPr lang="en-US" dirty="0" err="1">
                <a:latin typeface="Consolas" panose="020B0609020204030204" pitchFamily="49" charset="0"/>
              </a:rPr>
              <a:t>dnsSettings.fqdn</a:t>
            </a:r>
            <a:r>
              <a:rPr lang="en-US" dirty="0">
                <a:latin typeface="Consolas" panose="020B0609020204030204" pitchFamily="49" charset="0"/>
              </a:rPr>
              <a:t>]"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in a Resource Manager Template? (6 of 6)</a:t>
            </a:r>
          </a:p>
        </p:txBody>
      </p:sp>
    </p:spTree>
    <p:extLst>
      <p:ext uri="{BB962C8B-B14F-4D97-AF65-F5344CB8AC3E}">
        <p14:creationId xmlns:p14="http://schemas.microsoft.com/office/powerpoint/2010/main" val="34298484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Quickstart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Templates (1 of 5)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44489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Browse to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Quickstart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template gallery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9E3E4-753D-4C7D-9C7C-D51A90902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77" y="1980851"/>
            <a:ext cx="6078403" cy="48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821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Quickstart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Templates (2 of 5)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44489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a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AFF88-B689-4925-8920-630ACB0E2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94" y="2025180"/>
            <a:ext cx="5746562" cy="38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782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Quickstart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Templates (3 of 5)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44489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 the template’s source code on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4A1A6-AEA5-496A-B8C6-93D34E2DE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2" y="2449137"/>
            <a:ext cx="8319221" cy="26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780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Quickstart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templates (4 of 5)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44489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Visualize the template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531B6-EBE4-47C4-A3A5-3B79AB3D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39" y="2966611"/>
            <a:ext cx="8876190" cy="2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70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en-US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Quickstart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templates (5 of 5)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44489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JSON that defines the Azure 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DB09B-2FAD-48E2-BAFD-0C24C76B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03" y="2152814"/>
            <a:ext cx="4986681" cy="45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556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8" y="1101203"/>
            <a:ext cx="9630476" cy="3629025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 a Template for a VM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BA1BDBB-531E-4A90-8B36-7CB73796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Download the Template for a VM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7821"/>
            <a:ext cx="9572625" cy="61555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Export and download the template using the Azure portal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6CD75-ECC2-474F-88B3-C7BAC4E7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76" y="1640309"/>
            <a:ext cx="7512436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689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Download the Template using PowerShell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710" y="2251985"/>
            <a:ext cx="9572625" cy="215443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 example of downloading an ARM template using PowerShell: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Export-</a:t>
            </a:r>
            <a:r>
              <a:rPr lang="en-US" dirty="0" err="1">
                <a:latin typeface="Consolas" panose="020B0609020204030204" pitchFamily="49" charset="0"/>
              </a:rPr>
              <a:t>AzResourceGroup</a:t>
            </a:r>
            <a:r>
              <a:rPr lang="en-US" dirty="0">
                <a:latin typeface="Consolas" panose="020B0609020204030204" pitchFamily="49" charset="0"/>
              </a:rPr>
              <a:t> `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-</a:t>
            </a:r>
            <a:r>
              <a:rPr lang="en-US" dirty="0" err="1">
                <a:latin typeface="Consolas" panose="020B0609020204030204" pitchFamily="49" charset="0"/>
              </a:rPr>
              <a:t>ResourceGroupName</a:t>
            </a:r>
            <a:r>
              <a:rPr lang="en-US" dirty="0">
                <a:latin typeface="Consolas" panose="020B0609020204030204" pitchFamily="49" charset="0"/>
              </a:rPr>
              <a:t> "</a:t>
            </a:r>
            <a:r>
              <a:rPr lang="en-US" dirty="0" err="1">
                <a:latin typeface="Consolas" panose="020B0609020204030204" pitchFamily="49" charset="0"/>
              </a:rPr>
              <a:t>myResourceGroup</a:t>
            </a:r>
            <a:r>
              <a:rPr lang="en-US" dirty="0">
                <a:latin typeface="Consolas" panose="020B0609020204030204" pitchFamily="49" charset="0"/>
              </a:rPr>
              <a:t>" `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-Path "C:\users\public\downloads"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8" y="1101203"/>
            <a:ext cx="9630476" cy="3629025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Resource Manager Templates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BA1BDBB-531E-4A90-8B36-7CB73796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361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8" y="1101203"/>
            <a:ext cx="9630476" cy="3629025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Virtual Hard Disk Template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BA1BDBB-531E-4A90-8B36-7CB73796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5976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Disk Images for Azure VMs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465" y="1770832"/>
            <a:ext cx="9572625" cy="246657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an Azure virtual hard disk?</a:t>
            </a:r>
          </a:p>
          <a:p>
            <a:pPr>
              <a:spcAft>
                <a:spcPts val="1800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virtual machine image?</a:t>
            </a:r>
          </a:p>
          <a:p>
            <a:pPr>
              <a:spcAft>
                <a:spcPts val="1800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generalized image?</a:t>
            </a:r>
          </a:p>
          <a:p>
            <a:pPr>
              <a:spcAft>
                <a:spcPts val="1800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specialized virtual image?</a:t>
            </a:r>
          </a:p>
          <a:p>
            <a:pPr>
              <a:spcAft>
                <a:spcPts val="1800"/>
              </a:spcAft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612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510041"/>
            <a:ext cx="11533187" cy="411162"/>
          </a:xfrm>
        </p:spPr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Deploy an Azure VM from a VHD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192" y="1540732"/>
            <a:ext cx="9572625" cy="4124206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a deployment template: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Include the </a:t>
            </a: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vhdUrl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parameter (URL of the virtual hard disk)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Run a PowerShell script: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 specify storage account of an existing generalized VHD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</a:rPr>
              <a:t>storageaccount</a:t>
            </a:r>
            <a:r>
              <a:rPr lang="en-US" dirty="0">
                <a:latin typeface="Consolas" panose="020B0609020204030204" pitchFamily="49" charset="0"/>
              </a:rPr>
              <a:t> = (…)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 set generalized VHD URL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</a:rPr>
              <a:t>vhdUrl</a:t>
            </a:r>
            <a:r>
              <a:rPr lang="en-US" dirty="0">
                <a:latin typeface="Consolas" panose="020B0609020204030204" pitchFamily="49" charset="0"/>
              </a:rPr>
              <a:t> = "https://$storageaccount.blob.core.windows.net/</a:t>
            </a:r>
            <a:r>
              <a:rPr lang="en-US" dirty="0" err="1">
                <a:latin typeface="Consolas" panose="020B0609020204030204" pitchFamily="49" charset="0"/>
              </a:rPr>
              <a:t>vhds</a:t>
            </a:r>
            <a:r>
              <a:rPr lang="en-US" dirty="0">
                <a:latin typeface="Consolas" panose="020B0609020204030204" pitchFamily="49" charset="0"/>
              </a:rPr>
              <a:t>/(…).vhd"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 deploy a VM using the existing VHD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New-</a:t>
            </a:r>
            <a:r>
              <a:rPr lang="en-US" dirty="0" err="1">
                <a:latin typeface="Consolas" panose="020B0609020204030204" pitchFamily="49" charset="0"/>
              </a:rPr>
              <a:t>AzResourceGroupDeployment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vhdUrl</a:t>
            </a:r>
            <a:r>
              <a:rPr lang="en-US" dirty="0">
                <a:latin typeface="Consolas" panose="020B0609020204030204" pitchFamily="49" charset="0"/>
              </a:rPr>
              <a:t> $</a:t>
            </a:r>
            <a:r>
              <a:rPr lang="en-US" dirty="0" err="1">
                <a:latin typeface="Consolas" panose="020B0609020204030204" pitchFamily="49" charset="0"/>
              </a:rPr>
              <a:t>vhdUrl</a:t>
            </a:r>
            <a:r>
              <a:rPr lang="en-US" dirty="0">
                <a:latin typeface="Consolas" panose="020B0609020204030204" pitchFamily="49" charset="0"/>
              </a:rPr>
              <a:t> (…)</a:t>
            </a:r>
          </a:p>
        </p:txBody>
      </p:sp>
    </p:spTree>
    <p:extLst>
      <p:ext uri="{BB962C8B-B14F-4D97-AF65-F5344CB8AC3E}">
        <p14:creationId xmlns:p14="http://schemas.microsoft.com/office/powerpoint/2010/main" val="23364997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Virtual hard Disk Deployment Template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150" y="1387523"/>
            <a:ext cx="9572625" cy="46166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dirty="0" err="1">
                <a:latin typeface="Consolas" panose="020B0609020204030204" pitchFamily="49" charset="0"/>
              </a:rPr>
              <a:t>storageProfile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"</a:t>
            </a:r>
            <a:r>
              <a:rPr lang="en-US" dirty="0" err="1">
                <a:latin typeface="Consolas" panose="020B0609020204030204" pitchFamily="49" charset="0"/>
              </a:rPr>
              <a:t>osDisk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"name": "[</a:t>
            </a:r>
            <a:r>
              <a:rPr lang="en-US" dirty="0" err="1">
                <a:latin typeface="Consolas" panose="020B0609020204030204" pitchFamily="49" charset="0"/>
              </a:rPr>
              <a:t>concat</a:t>
            </a:r>
            <a:r>
              <a:rPr lang="en-US" dirty="0">
                <a:latin typeface="Consolas" panose="020B0609020204030204" pitchFamily="49" charset="0"/>
              </a:rPr>
              <a:t>(parameters('</a:t>
            </a:r>
            <a:r>
              <a:rPr lang="en-US" dirty="0" err="1">
                <a:latin typeface="Consolas" panose="020B0609020204030204" pitchFamily="49" charset="0"/>
              </a:rPr>
              <a:t>vmName</a:t>
            </a:r>
            <a:r>
              <a:rPr lang="en-US" dirty="0">
                <a:latin typeface="Consolas" panose="020B0609020204030204" pitchFamily="49" charset="0"/>
              </a:rPr>
              <a:t>'),'-</a:t>
            </a:r>
            <a:r>
              <a:rPr lang="en-US" dirty="0" err="1">
                <a:latin typeface="Consolas" panose="020B0609020204030204" pitchFamily="49" charset="0"/>
              </a:rPr>
              <a:t>osDisk</a:t>
            </a:r>
            <a:r>
              <a:rPr lang="en-US" dirty="0">
                <a:latin typeface="Consolas" panose="020B0609020204030204" pitchFamily="49" charset="0"/>
              </a:rPr>
              <a:t>')]",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</a:t>
            </a:r>
            <a:r>
              <a:rPr lang="en-US" dirty="0" err="1">
                <a:latin typeface="Consolas" panose="020B0609020204030204" pitchFamily="49" charset="0"/>
              </a:rPr>
              <a:t>osType</a:t>
            </a:r>
            <a:r>
              <a:rPr lang="en-US" dirty="0">
                <a:latin typeface="Consolas" panose="020B0609020204030204" pitchFamily="49" charset="0"/>
              </a:rPr>
              <a:t>": "[parameters('</a:t>
            </a:r>
            <a:r>
              <a:rPr lang="en-US" dirty="0" err="1">
                <a:latin typeface="Consolas" panose="020B0609020204030204" pitchFamily="49" charset="0"/>
              </a:rPr>
              <a:t>osType</a:t>
            </a:r>
            <a:r>
              <a:rPr lang="en-US" dirty="0">
                <a:latin typeface="Consolas" panose="020B0609020204030204" pitchFamily="49" charset="0"/>
              </a:rPr>
              <a:t>')]",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"caching": "</a:t>
            </a:r>
            <a:r>
              <a:rPr lang="en-US" dirty="0" err="1">
                <a:latin typeface="Consolas" panose="020B0609020204030204" pitchFamily="49" charset="0"/>
              </a:rPr>
              <a:t>ReadWrite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"image":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"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>
                <a:latin typeface="Consolas" panose="020B0609020204030204" pitchFamily="49" charset="0"/>
              </a:rPr>
              <a:t>": "[parameters('</a:t>
            </a:r>
            <a:r>
              <a:rPr lang="en-US" dirty="0" err="1">
                <a:latin typeface="Consolas" panose="020B0609020204030204" pitchFamily="49" charset="0"/>
              </a:rPr>
              <a:t>vhdUrl</a:t>
            </a:r>
            <a:r>
              <a:rPr lang="en-US" dirty="0">
                <a:latin typeface="Consolas" panose="020B0609020204030204" pitchFamily="49" charset="0"/>
              </a:rPr>
              <a:t>')]"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},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</a:t>
            </a:r>
            <a:r>
              <a:rPr lang="en-US" dirty="0" err="1">
                <a:latin typeface="Consolas" panose="020B0609020204030204" pitchFamily="49" charset="0"/>
              </a:rPr>
              <a:t>vhd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"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>
                <a:latin typeface="Consolas" panose="020B0609020204030204" pitchFamily="49" charset="0"/>
              </a:rPr>
              <a:t>": "[variables('</a:t>
            </a:r>
            <a:r>
              <a:rPr lang="en-US" dirty="0" err="1">
                <a:latin typeface="Consolas" panose="020B0609020204030204" pitchFamily="49" charset="0"/>
              </a:rPr>
              <a:t>osDiskVhdName</a:t>
            </a:r>
            <a:r>
              <a:rPr lang="en-US" dirty="0">
                <a:latin typeface="Consolas" panose="020B0609020204030204" pitchFamily="49" charset="0"/>
              </a:rPr>
              <a:t>')]"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},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</a:t>
            </a:r>
            <a:r>
              <a:rPr lang="en-US" dirty="0" err="1">
                <a:latin typeface="Consolas" panose="020B0609020204030204" pitchFamily="49" charset="0"/>
              </a:rPr>
              <a:t>createOption</a:t>
            </a:r>
            <a:r>
              <a:rPr lang="en-US" dirty="0">
                <a:latin typeface="Consolas" panose="020B0609020204030204" pitchFamily="49" charset="0"/>
              </a:rPr>
              <a:t>": "</a:t>
            </a:r>
            <a:r>
              <a:rPr lang="en-US" dirty="0" err="1">
                <a:latin typeface="Consolas" panose="020B0609020204030204" pitchFamily="49" charset="0"/>
              </a:rPr>
              <a:t>FromImage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8077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VM from a VHD (1 of 3)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233" y="1237020"/>
            <a:ext cx="9572625" cy="146193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To create an image in the Azure portal: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Generalize the OS of an Azure VM and stop/deallocate it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Go to the blade of the virtual machine and select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Capture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CBE8C-B219-49CF-93CE-B527164AA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4" y="2673633"/>
            <a:ext cx="9550437" cy="36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991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VM from a VHD (2 of 3)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877" y="1889129"/>
            <a:ext cx="9572625" cy="3216265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Provide 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image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Alternatively, you can use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PowerShell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CLI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C9E23-3DA5-4C3F-9E97-941FE32B4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79" y="1145248"/>
            <a:ext cx="5163717" cy="52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780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VM from a VHD (3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197382"/>
            <a:ext cx="5929525" cy="350865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also create an Azure VM from a snapshot of its VHD files: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snapshot of each VHD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each snapshot, create a managed disk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an Azure VM using the managed disks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08B86-503E-44F0-AD08-14285127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31" y="1766172"/>
            <a:ext cx="4979023" cy="45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808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8" y="1101203"/>
            <a:ext cx="9630476" cy="3629025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Deploy from a Template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BA1BDBB-531E-4A90-8B36-7CB73796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3390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595957"/>
            <a:ext cx="11533187" cy="411162"/>
          </a:xfrm>
        </p:spPr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Deploy an ARM template using CLI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07823"/>
            <a:ext cx="9572625" cy="492442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Sample deployment of an Azure storage account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"resources": [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"type": "</a:t>
            </a:r>
            <a:r>
              <a:rPr lang="en-US" dirty="0" err="1">
                <a:latin typeface="Consolas" panose="020B0609020204030204" pitchFamily="49" charset="0"/>
              </a:rPr>
              <a:t>Microsoft.Storage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storageAccounts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</a:t>
            </a:r>
            <a:r>
              <a:rPr lang="en-US" dirty="0" err="1">
                <a:latin typeface="Consolas" panose="020B0609020204030204" pitchFamily="49" charset="0"/>
              </a:rPr>
              <a:t>apiVersion</a:t>
            </a:r>
            <a:r>
              <a:rPr lang="en-US" dirty="0">
                <a:latin typeface="Consolas" panose="020B0609020204030204" pitchFamily="49" charset="0"/>
              </a:rPr>
              <a:t>": "2019-04-01",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"name": "[variables('</a:t>
            </a:r>
            <a:r>
              <a:rPr lang="en-US" dirty="0" err="1">
                <a:latin typeface="Consolas" panose="020B0609020204030204" pitchFamily="49" charset="0"/>
              </a:rPr>
              <a:t>storageAccountName</a:t>
            </a:r>
            <a:r>
              <a:rPr lang="en-US" dirty="0">
                <a:latin typeface="Consolas" panose="020B0609020204030204" pitchFamily="49" charset="0"/>
              </a:rPr>
              <a:t>')]",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"location": "[parameters('location')]",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</a:t>
            </a:r>
            <a:r>
              <a:rPr lang="en-US" dirty="0" err="1">
                <a:latin typeface="Consolas" panose="020B0609020204030204" pitchFamily="49" charset="0"/>
              </a:rPr>
              <a:t>sku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"name": "[parameters('</a:t>
            </a:r>
            <a:r>
              <a:rPr lang="en-US" dirty="0" err="1">
                <a:latin typeface="Consolas" panose="020B0609020204030204" pitchFamily="49" charset="0"/>
              </a:rPr>
              <a:t>storageSKU</a:t>
            </a:r>
            <a:r>
              <a:rPr lang="en-US" dirty="0">
                <a:latin typeface="Consolas" panose="020B0609020204030204" pitchFamily="49" charset="0"/>
              </a:rPr>
              <a:t>')]"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},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"kind": "StorageV2",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"properties":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"</a:t>
            </a:r>
            <a:r>
              <a:rPr lang="en-US" dirty="0" err="1">
                <a:latin typeface="Consolas" panose="020B0609020204030204" pitchFamily="49" charset="0"/>
              </a:rPr>
              <a:t>supportsHttpsTrafficOnly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},</a:t>
            </a:r>
          </a:p>
        </p:txBody>
      </p:sp>
    </p:spTree>
    <p:extLst>
      <p:ext uri="{BB962C8B-B14F-4D97-AF65-F5344CB8AC3E}">
        <p14:creationId xmlns:p14="http://schemas.microsoft.com/office/powerpoint/2010/main" val="29834434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8" y="1101203"/>
            <a:ext cx="9630476" cy="3629025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and Execute an Automation Runbook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BA1BDBB-531E-4A90-8B36-7CB73796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02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Overview of Resource Manager Templates (1 of 3)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329" y="1356625"/>
            <a:ext cx="9572625" cy="107721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are Resource Manager templates?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Template design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23653-C0BE-4220-AD00-46A2301D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1" y="1822017"/>
            <a:ext cx="7620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Runbooks in Azure Automation (1 of 2)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603" y="1251983"/>
            <a:ext cx="11244091" cy="6155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lifecycle of a runbook job for PowerShell runbooks, PowerShell Workflow runbooks, and graphical runbooks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917AC-C5C7-405D-93C3-BC8C5CE7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77" y="2216727"/>
            <a:ext cx="9525000" cy="4629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D422BC-7D5A-4CD5-9B70-3C62B79F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616" y="6215165"/>
            <a:ext cx="385765" cy="4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61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Runbooks in Azure Automation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53221"/>
            <a:ext cx="9572625" cy="2923877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Automation Runbooks can run in: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 Azure sandbox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a shared environment, against Azure resources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 Hybrid Runbook Worker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in any environment, directly on the computer that hosts the worker role and against local resources in the environment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6A5CA-721B-4E76-834A-1F63B8B8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616" y="6215165"/>
            <a:ext cx="385765" cy="4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610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 a PowerShell Runbook from the Runbook Gallery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603" y="1605135"/>
            <a:ext cx="9572625" cy="377026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 the Azure portal: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 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Runbooks gallery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 under 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Process Automation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 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Source: PowerShell Gallery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Locate and select the gallery item you want to import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also have the option o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Adding a PowerShell Runbook to the gallery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Importing a module from the module gallery</a:t>
            </a:r>
            <a:endParaRPr lang="en-US" sz="2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A7E3C-DDAD-4D4E-B8F9-F4D15F18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616" y="6215165"/>
            <a:ext cx="385765" cy="4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203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3C764-45FA-44F3-AF45-13EE85807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2" y="1672587"/>
            <a:ext cx="7378093" cy="504887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Start a Runbook in Azure Automation (1 of 2)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14537"/>
            <a:ext cx="9572625" cy="619913"/>
          </a:xfrm>
        </p:spPr>
        <p:txBody>
          <a:bodyPr/>
          <a:lstStyle/>
          <a:p>
            <a:pPr marL="0" indent="0">
              <a:buNone/>
            </a:pPr>
            <a:endParaRPr lang="en-US" sz="2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life cycle of a Runbook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3BFB-AF5A-407F-9EF8-B7695E6E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55" y="3266279"/>
            <a:ext cx="385765" cy="461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77D2E-D2C2-447F-86BC-11E89F09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616" y="6215165"/>
            <a:ext cx="385765" cy="4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0167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Start a Runbook in Azure Automation (2 of 2)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90699"/>
            <a:ext cx="9572625" cy="448250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start a runbook by using: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Azure portal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PowerShell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Start-</a:t>
            </a:r>
            <a:r>
              <a:rPr lang="en-US" sz="2400" dirty="0" err="1">
                <a:latin typeface="Consolas" panose="020B0609020204030204" pitchFamily="49" charset="0"/>
              </a:rPr>
              <a:t>AzAutomationRunbook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-</a:t>
            </a:r>
            <a:r>
              <a:rPr lang="en-US" sz="2400" dirty="0" err="1">
                <a:latin typeface="Consolas" panose="020B0609020204030204" pitchFamily="49" charset="0"/>
              </a:rPr>
              <a:t>AutomationAccountName</a:t>
            </a:r>
            <a:r>
              <a:rPr lang="en-US" sz="2400" dirty="0">
                <a:latin typeface="Consolas" panose="020B0609020204030204" pitchFamily="49" charset="0"/>
              </a:rPr>
              <a:t> "</a:t>
            </a:r>
            <a:r>
              <a:rPr lang="en-US" sz="2400" dirty="0" err="1">
                <a:latin typeface="Consolas" panose="020B0609020204030204" pitchFamily="49" charset="0"/>
              </a:rPr>
              <a:t>MyAutomationAccount</a:t>
            </a:r>
            <a:r>
              <a:rPr lang="en-US" sz="2400" dirty="0">
                <a:latin typeface="Consolas" panose="020B0609020204030204" pitchFamily="49" charset="0"/>
              </a:rPr>
              <a:t>" `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-Name "Test-Runbook" `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-</a:t>
            </a:r>
            <a:r>
              <a:rPr lang="en-US" sz="2400" dirty="0" err="1">
                <a:latin typeface="Consolas" panose="020B0609020204030204" pitchFamily="49" charset="0"/>
              </a:rPr>
              <a:t>ResourceGroupName</a:t>
            </a:r>
            <a:r>
              <a:rPr lang="en-US" sz="2400" dirty="0">
                <a:latin typeface="Consolas" panose="020B0609020204030204" pitchFamily="49" charset="0"/>
              </a:rPr>
              <a:t> "ResourceGroup01"</a:t>
            </a:r>
          </a:p>
          <a:p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3FA84-AF69-4BA2-808E-616C5C2F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616" y="6215165"/>
            <a:ext cx="385765" cy="4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6900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Demonstration: Create and Run a Workflow Runbook</a:t>
            </a:r>
          </a:p>
        </p:txBody>
      </p:sp>
    </p:spTree>
    <p:extLst>
      <p:ext uri="{BB962C8B-B14F-4D97-AF65-F5344CB8AC3E}">
        <p14:creationId xmlns:p14="http://schemas.microsoft.com/office/powerpoint/2010/main" val="125067619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>
                <a:effectLst/>
              </a:rPr>
              <a:t>Module </a:t>
            </a:r>
            <a:r>
              <a:rPr lang="en-US" sz="4800" b="1" i="0" u="none" strike="noStrike" dirty="0">
                <a:effectLst/>
              </a:rPr>
              <a:t>Review 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400" y="3189485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31536-F9EA-4AFA-B0A4-30C79ED09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367" y="4585312"/>
            <a:ext cx="1628787" cy="1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Overview of Resource Manager Templates (2 of 3)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4D07C-9044-401F-9A62-B5430FCAF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6" y="1507264"/>
            <a:ext cx="9085457" cy="44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208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Overview of Resource Manager Templates (3 of 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78617-DC24-4909-AF9C-C77273BE2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73" y="1190610"/>
            <a:ext cx="7252764" cy="48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98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875" y="1795451"/>
            <a:ext cx="11686757" cy="307776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"$schema": "https://schema.management.azure.com/schemas/2019-04-01/</a:t>
            </a:r>
            <a:r>
              <a:rPr lang="en-US" dirty="0" err="1">
                <a:latin typeface="Consolas" panose="020B0609020204030204" pitchFamily="49" charset="0"/>
              </a:rPr>
              <a:t>deploymentTemplate.json</a:t>
            </a:r>
            <a:r>
              <a:rPr lang="en-US" dirty="0">
                <a:latin typeface="Consolas" panose="020B0609020204030204" pitchFamily="49" charset="0"/>
              </a:rPr>
              <a:t>#",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"contentVersion": "",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"parameters": {  },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"variables": {  },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"functions": [  ],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"resources": [  ],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"outputs": {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in a Resource Manager Template? (1 of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42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718" y="1617481"/>
            <a:ext cx="11686757" cy="430887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"parameters":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adminUsername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"type": "string",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"metadata":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"description": "Username for the Virtual Machine."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adminPassword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"type": "</a:t>
            </a:r>
            <a:r>
              <a:rPr lang="en-US" dirty="0" err="1">
                <a:latin typeface="Consolas" panose="020B0609020204030204" pitchFamily="49" charset="0"/>
              </a:rPr>
              <a:t>securestring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"metadata":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"description": "Password for the Virtual Machine."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in a Resource Manager Template? (2 of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489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718" y="2102296"/>
            <a:ext cx="11686757" cy="24622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"variables":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nicName</a:t>
            </a:r>
            <a:r>
              <a:rPr lang="en-US" dirty="0">
                <a:latin typeface="Consolas" panose="020B0609020204030204" pitchFamily="49" charset="0"/>
              </a:rPr>
              <a:t>": "</a:t>
            </a:r>
            <a:r>
              <a:rPr lang="en-US" dirty="0" err="1">
                <a:latin typeface="Consolas" panose="020B0609020204030204" pitchFamily="49" charset="0"/>
              </a:rPr>
              <a:t>myVMNic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addressPrefix</a:t>
            </a:r>
            <a:r>
              <a:rPr lang="en-US" dirty="0">
                <a:latin typeface="Consolas" panose="020B0609020204030204" pitchFamily="49" charset="0"/>
              </a:rPr>
              <a:t>": "10.0.0.0/16",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subnetName</a:t>
            </a:r>
            <a:r>
              <a:rPr lang="en-US" dirty="0">
                <a:latin typeface="Consolas" panose="020B0609020204030204" pitchFamily="49" charset="0"/>
              </a:rPr>
              <a:t>": "Subnet",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subnetPrefix</a:t>
            </a:r>
            <a:r>
              <a:rPr lang="en-US" dirty="0">
                <a:latin typeface="Consolas" panose="020B0609020204030204" pitchFamily="49" charset="0"/>
              </a:rPr>
              <a:t>": "10.0.0.0/24",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publicIPAddressName</a:t>
            </a:r>
            <a:r>
              <a:rPr lang="en-US" dirty="0">
                <a:latin typeface="Consolas" panose="020B0609020204030204" pitchFamily="49" charset="0"/>
              </a:rPr>
              <a:t>": "</a:t>
            </a:r>
            <a:r>
              <a:rPr lang="en-US" dirty="0" err="1">
                <a:latin typeface="Consolas" panose="020B0609020204030204" pitchFamily="49" charset="0"/>
              </a:rPr>
              <a:t>myPublicIP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virtualNetworkName</a:t>
            </a:r>
            <a:r>
              <a:rPr lang="en-US" dirty="0">
                <a:latin typeface="Consolas" panose="020B0609020204030204" pitchFamily="49" charset="0"/>
              </a:rPr>
              <a:t>": "</a:t>
            </a:r>
            <a:r>
              <a:rPr lang="en-US" dirty="0" err="1">
                <a:latin typeface="Consolas" panose="020B0609020204030204" pitchFamily="49" charset="0"/>
              </a:rPr>
              <a:t>MyVNET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in a Resource Manager Template? (3 of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553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349360"/>
            <a:ext cx="11533187" cy="411162"/>
          </a:xfrm>
        </p:spPr>
        <p:txBody>
          <a:bodyPr/>
          <a:lstStyle/>
          <a:p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in a Resource Manager Template? (4 of 6)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BD9C8-AE68-4C04-9E78-16A7233C4045}"/>
              </a:ext>
            </a:extLst>
          </p:cNvPr>
          <p:cNvSpPr txBox="1"/>
          <p:nvPr/>
        </p:nvSpPr>
        <p:spPr>
          <a:xfrm>
            <a:off x="1400751" y="1084272"/>
            <a:ext cx="685186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"functions": [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"namespace": "</a:t>
            </a:r>
            <a:r>
              <a:rPr lang="en-US" dirty="0" err="1">
                <a:latin typeface="Consolas" panose="020B0609020204030204" pitchFamily="49" charset="0"/>
              </a:rPr>
              <a:t>contoso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"members":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"</a:t>
            </a:r>
            <a:r>
              <a:rPr lang="en-US" dirty="0" err="1">
                <a:latin typeface="Consolas" panose="020B0609020204030204" pitchFamily="49" charset="0"/>
              </a:rPr>
              <a:t>uniqueName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"parameters": [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"name": "</a:t>
            </a:r>
            <a:r>
              <a:rPr lang="en-US" dirty="0" err="1">
                <a:latin typeface="Consolas" panose="020B0609020204030204" pitchFamily="49" charset="0"/>
              </a:rPr>
              <a:t>namePrefix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"type": "string"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],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"output":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"type": "string",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"value": "[</a:t>
            </a:r>
            <a:r>
              <a:rPr lang="en-US" dirty="0" err="1">
                <a:latin typeface="Consolas" panose="020B0609020204030204" pitchFamily="49" charset="0"/>
              </a:rPr>
              <a:t>concat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toLower</a:t>
            </a:r>
            <a:r>
              <a:rPr lang="en-US" dirty="0">
                <a:latin typeface="Consolas" panose="020B0609020204030204" pitchFamily="49" charset="0"/>
              </a:rPr>
              <a:t>(parameters('</a:t>
            </a:r>
            <a:r>
              <a:rPr lang="en-US" dirty="0" err="1">
                <a:latin typeface="Consolas" panose="020B0609020204030204" pitchFamily="49" charset="0"/>
              </a:rPr>
              <a:t>namePrefix</a:t>
            </a:r>
            <a:r>
              <a:rPr lang="en-US" dirty="0">
                <a:latin typeface="Consolas" panose="020B0609020204030204" pitchFamily="49" charset="0"/>
              </a:rPr>
              <a:t>')), </a:t>
            </a:r>
            <a:r>
              <a:rPr lang="en-US" dirty="0" err="1">
                <a:latin typeface="Consolas" panose="020B0609020204030204" pitchFamily="49" charset="0"/>
              </a:rPr>
              <a:t>uniqueString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resourceGroup</a:t>
            </a:r>
            <a:r>
              <a:rPr lang="en-US" dirty="0">
                <a:latin typeface="Consolas" panose="020B0609020204030204" pitchFamily="49" charset="0"/>
              </a:rPr>
              <a:t>().id))]"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}}],</a:t>
            </a:r>
          </a:p>
        </p:txBody>
      </p:sp>
    </p:spTree>
    <p:extLst>
      <p:ext uri="{BB962C8B-B14F-4D97-AF65-F5344CB8AC3E}">
        <p14:creationId xmlns:p14="http://schemas.microsoft.com/office/powerpoint/2010/main" val="34443357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</Words>
  <Application>Microsoft Office PowerPoint</Application>
  <PresentationFormat>Custom</PresentationFormat>
  <Paragraphs>223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Dynamics 365</vt:lpstr>
      <vt:lpstr>Office 365 PPT Template - 2017</vt:lpstr>
      <vt:lpstr>Azure 1</vt:lpstr>
      <vt:lpstr>Learning Objectives</vt:lpstr>
      <vt:lpstr>Azure Resource Manager Templates</vt:lpstr>
      <vt:lpstr>Overview of Resource Manager Templates (1 of 3)</vt:lpstr>
      <vt:lpstr>Overview of Resource Manager Templates (2 of 3)</vt:lpstr>
      <vt:lpstr>Overview of Resource Manager Templates (3 of 3)</vt:lpstr>
      <vt:lpstr>What’s in a Resource Manager Template? (1 of 6)</vt:lpstr>
      <vt:lpstr>What’s in a Resource Manager Template? (2 of 6)</vt:lpstr>
      <vt:lpstr>What’s in a Resource Manager Template? (3 of 6)</vt:lpstr>
      <vt:lpstr>What’s in a Resource Manager Template? (4 of 6)</vt:lpstr>
      <vt:lpstr>What’s in a Resource Manager Template? (5 of 6)</vt:lpstr>
      <vt:lpstr>What’s in a Resource Manager Template? (6 of 6)</vt:lpstr>
      <vt:lpstr>Azure Quickstart Templates (1 of 5) </vt:lpstr>
      <vt:lpstr>Azure Quickstart Templates (2 of 5) </vt:lpstr>
      <vt:lpstr>Azure Quickstart Templates (3 of 5) </vt:lpstr>
      <vt:lpstr>Azure Quickstart templates (4 of 5)</vt:lpstr>
      <vt:lpstr>Azure Quickstart templates (5 of 5)</vt:lpstr>
      <vt:lpstr>Save a Template for a VM</vt:lpstr>
      <vt:lpstr>Download the Template for a VM</vt:lpstr>
      <vt:lpstr>Download the Template using PowerShell </vt:lpstr>
      <vt:lpstr>Create a Virtual Hard Disk Template</vt:lpstr>
      <vt:lpstr>Disk Images for Azure VMs</vt:lpstr>
      <vt:lpstr>Deploy an Azure VM from a VHD</vt:lpstr>
      <vt:lpstr>Virtual hard Disk Deployment Template</vt:lpstr>
      <vt:lpstr>Create a VM from a VHD (1 of 3)</vt:lpstr>
      <vt:lpstr>Create a VM from a VHD (2 of 3)</vt:lpstr>
      <vt:lpstr>Create a VM from a VHD (3 of 3)</vt:lpstr>
      <vt:lpstr>Deploy from a Template</vt:lpstr>
      <vt:lpstr>Deploy an ARM template using CLI</vt:lpstr>
      <vt:lpstr>Create and Execute an Automation Runbook</vt:lpstr>
      <vt:lpstr>Runbooks in Azure Automation (1 of 2)</vt:lpstr>
      <vt:lpstr>Runbooks in Azure Automation (2 of 2)</vt:lpstr>
      <vt:lpstr>Import a PowerShell Runbook from the Runbook Gallery</vt:lpstr>
      <vt:lpstr>Start a Runbook in Azure Automation (1 of 2)</vt:lpstr>
      <vt:lpstr>Start a Runbook in Azure Automation (2 of 2) </vt:lpstr>
      <vt:lpstr>Demonstration: Create and Run a Workflow Runbook</vt:lpstr>
      <vt:lpstr>Module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2020-10-22T18:48:26Z</dcterms:created>
  <dcterms:modified xsi:type="dcterms:W3CDTF">2021-07-04T07:27:04Z</dcterms:modified>
</cp:coreProperties>
</file>